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"/>
  </p:notesMasterIdLst>
  <p:sldIdLst>
    <p:sldId id="1545" r:id="rId2"/>
    <p:sldId id="1551" r:id="rId3"/>
    <p:sldId id="1547" r:id="rId4"/>
    <p:sldId id="1552" r:id="rId5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1"/>
    <a:srgbClr val="FFFBED"/>
    <a:srgbClr val="FFFAEA"/>
    <a:srgbClr val="FFFCEF"/>
    <a:srgbClr val="4472C4"/>
    <a:srgbClr val="FFF9E8"/>
    <a:srgbClr val="B72B85"/>
    <a:srgbClr val="E9A1CF"/>
    <a:srgbClr val="9F438C"/>
    <a:srgbClr val="F4E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07" autoAdjust="0"/>
    <p:restoredTop sz="93577" autoAdjust="0"/>
  </p:normalViewPr>
  <p:slideViewPr>
    <p:cSldViewPr snapToGrid="0">
      <p:cViewPr varScale="1">
        <p:scale>
          <a:sx n="59" d="100"/>
          <a:sy n="59" d="100"/>
        </p:scale>
        <p:origin x="2251" y="86"/>
      </p:cViewPr>
      <p:guideLst>
        <p:guide orient="horz" pos="3120"/>
        <p:guide pos="216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E7F3D-BF34-44BE-A5FF-DBD9F0B2D33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9F8B7-79C4-44A2-A0BD-B10B6BE1C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47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55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78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18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117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0E7971-30BC-4CD9-AC65-13B3390A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1B3259-77DB-4DE7-8B7E-5D5BE5D4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852A9A1-28D6-46AB-9CF7-1C060EBA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314DBA-45D4-482B-A0F0-D9973226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94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0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37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6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41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12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04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59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82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FD107-97D1-49F1-8D9C-A1FD7C88441D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532A2-2AB4-4591-8151-047932F46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827E9C-23FE-4DC7-8C86-77E803A7D478}"/>
              </a:ext>
            </a:extLst>
          </p:cNvPr>
          <p:cNvSpPr/>
          <p:nvPr userDrawn="1"/>
        </p:nvSpPr>
        <p:spPr>
          <a:xfrm>
            <a:off x="3728110" y="9698403"/>
            <a:ext cx="31298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Copyright c - 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カネマサ流通グループ 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All Rights Reserved.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19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F939E57D-558F-4EC4-A74B-721A6B6CA4C1}"/>
              </a:ext>
            </a:extLst>
          </p:cNvPr>
          <p:cNvSpPr/>
          <p:nvPr/>
        </p:nvSpPr>
        <p:spPr>
          <a:xfrm rot="16200000">
            <a:off x="-715189" y="3854579"/>
            <a:ext cx="8288383" cy="10175966"/>
          </a:xfrm>
          <a:prstGeom prst="ellipse">
            <a:avLst/>
          </a:prstGeom>
          <a:solidFill>
            <a:srgbClr val="FFF9E8"/>
          </a:solidFill>
          <a:ln>
            <a:solidFill>
              <a:srgbClr val="FFF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03EFE42-57E4-4A89-BE3A-EEC9EFA40FC2}"/>
              </a:ext>
            </a:extLst>
          </p:cNvPr>
          <p:cNvSpPr txBox="1"/>
          <p:nvPr/>
        </p:nvSpPr>
        <p:spPr>
          <a:xfrm>
            <a:off x="192761" y="3821463"/>
            <a:ext cx="6472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>
                <a:solidFill>
                  <a:srgbClr val="000000"/>
                </a:solidFill>
                <a:effectLst/>
                <a:latin typeface="游ゴシック体"/>
              </a:rPr>
              <a:t>６月に入り、梅雨の湿気や蒸し暑さが増すと、さっぱりとしたものを食べたくなりますよね。料理に爽やかな香りづけをしてくれるとともに、肉や魚の臭みを消し、旨みをしっかり引き出してくれるハーブを上手に活用し、初夏にふさわしい爽やかな料理を楽しみたいですね。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484B32F-FF2C-4844-986C-281674335BA4}"/>
              </a:ext>
            </a:extLst>
          </p:cNvPr>
          <p:cNvSpPr/>
          <p:nvPr/>
        </p:nvSpPr>
        <p:spPr>
          <a:xfrm>
            <a:off x="3728110" y="9698403"/>
            <a:ext cx="31298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Copyright c - 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カネマサ流通グループ 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All Rights Reserved.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D649C7-9ED9-4B27-BC98-13DECF191E5B}"/>
              </a:ext>
            </a:extLst>
          </p:cNvPr>
          <p:cNvSpPr txBox="1"/>
          <p:nvPr/>
        </p:nvSpPr>
        <p:spPr>
          <a:xfrm>
            <a:off x="-1746532" y="5989121"/>
            <a:ext cx="104764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0">
                <a:solidFill>
                  <a:srgbClr val="000000"/>
                </a:solidFill>
                <a:effectLst/>
                <a:latin typeface="游ゴシック体"/>
              </a:rPr>
              <a:t>お肉に合うもの、魚料理に欠かせないものなど、</a:t>
            </a:r>
            <a:endParaRPr lang="en-US" altLang="ja-JP" sz="1100" b="1" i="0">
              <a:solidFill>
                <a:srgbClr val="000000"/>
              </a:solidFill>
              <a:effectLst/>
              <a:latin typeface="游ゴシック体"/>
            </a:endParaRPr>
          </a:p>
          <a:p>
            <a:pPr algn="ctr"/>
            <a:r>
              <a:rPr lang="ja-JP" altLang="en-US" sz="1100" b="1" i="0">
                <a:solidFill>
                  <a:srgbClr val="000000"/>
                </a:solidFill>
                <a:effectLst/>
                <a:latin typeface="游ゴシック体"/>
              </a:rPr>
              <a:t>いろいろな種類がありますので上手に使いこなしましょう。</a:t>
            </a:r>
            <a:endParaRPr lang="ja-JP" altLang="en-US" sz="11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BA891F-CEEB-4CDC-B221-80F919626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816"/>
            <a:ext cx="6858000" cy="37627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0339238-6D63-4C3A-85B5-B550DABBD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00" y="5314324"/>
            <a:ext cx="4917599" cy="64430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8491C89-3B20-4D27-AF01-2707288F4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008"/>
            <a:ext cx="6858000" cy="32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E563BF1-316A-4633-9612-885DBF5DE950}"/>
              </a:ext>
            </a:extLst>
          </p:cNvPr>
          <p:cNvSpPr/>
          <p:nvPr/>
        </p:nvSpPr>
        <p:spPr>
          <a:xfrm>
            <a:off x="0" y="0"/>
            <a:ext cx="6858000" cy="3692797"/>
          </a:xfrm>
          <a:prstGeom prst="rect">
            <a:avLst/>
          </a:prstGeom>
          <a:solidFill>
            <a:srgbClr val="FFF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E9924C-94E0-422E-B5EA-4D09B627F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8" y="8472"/>
            <a:ext cx="6569500" cy="363692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A838881-A39B-4D00-9E8C-2CFAFCC64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" b="87397"/>
          <a:stretch/>
        </p:blipFill>
        <p:spPr>
          <a:xfrm>
            <a:off x="62214" y="6800470"/>
            <a:ext cx="5829300" cy="431234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910CFD9-6BDB-4AB3-9912-EEF0DF1B49D3}"/>
              </a:ext>
            </a:extLst>
          </p:cNvPr>
          <p:cNvGrpSpPr/>
          <p:nvPr/>
        </p:nvGrpSpPr>
        <p:grpSpPr>
          <a:xfrm>
            <a:off x="1887167" y="3737694"/>
            <a:ext cx="4799492" cy="3497068"/>
            <a:chOff x="2153347" y="3737694"/>
            <a:chExt cx="5476450" cy="3990326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DFFAF74E-43BC-490A-BE80-55E874417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543" t="1429" b="87397"/>
            <a:stretch/>
          </p:blipFill>
          <p:spPr>
            <a:xfrm>
              <a:off x="2153347" y="3737694"/>
              <a:ext cx="5476450" cy="37080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AB8EF49-0372-468F-8230-34B6FDBEA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543" t="1429" b="87397"/>
            <a:stretch/>
          </p:blipFill>
          <p:spPr>
            <a:xfrm>
              <a:off x="2598675" y="7287096"/>
              <a:ext cx="5031121" cy="440924"/>
            </a:xfrm>
            <a:prstGeom prst="rect">
              <a:avLst/>
            </a:prstGeom>
          </p:spPr>
        </p:pic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9B94395-40C2-4E8C-986A-9980541DD8E5}"/>
              </a:ext>
            </a:extLst>
          </p:cNvPr>
          <p:cNvSpPr/>
          <p:nvPr/>
        </p:nvSpPr>
        <p:spPr>
          <a:xfrm>
            <a:off x="4671542" y="2814714"/>
            <a:ext cx="1851950" cy="682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44A6D0-2C05-46E3-B727-5FE54CFE2E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10"/>
          <a:stretch/>
        </p:blipFill>
        <p:spPr>
          <a:xfrm>
            <a:off x="117157" y="4215892"/>
            <a:ext cx="2430099" cy="247222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DEEEA16-9713-42C1-9370-93578C9B9F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5" r="4096" b="83492"/>
          <a:stretch/>
        </p:blipFill>
        <p:spPr>
          <a:xfrm>
            <a:off x="37412" y="3710443"/>
            <a:ext cx="1849755" cy="3794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BD0E09A-4C12-4E8F-92A1-85DCAC447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2" y="7344061"/>
            <a:ext cx="6193571" cy="15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7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795E596-6EAF-4105-8F66-7F650046E97D}"/>
              </a:ext>
            </a:extLst>
          </p:cNvPr>
          <p:cNvSpPr/>
          <p:nvPr/>
        </p:nvSpPr>
        <p:spPr>
          <a:xfrm>
            <a:off x="0" y="0"/>
            <a:ext cx="6858000" cy="5024437"/>
          </a:xfrm>
          <a:prstGeom prst="rect">
            <a:avLst/>
          </a:prstGeom>
          <a:solidFill>
            <a:srgbClr val="FFF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B0573EB-1851-4F99-B606-DE16586EC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73" y="1228111"/>
            <a:ext cx="6093255" cy="370716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F5F5CB6-3885-4FF8-AA67-C60CF6B9A6D7}"/>
              </a:ext>
            </a:extLst>
          </p:cNvPr>
          <p:cNvSpPr/>
          <p:nvPr/>
        </p:nvSpPr>
        <p:spPr>
          <a:xfrm>
            <a:off x="4080992" y="4086023"/>
            <a:ext cx="2116767" cy="542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9F013C3-B975-48EC-809D-682D7A227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98" t="34142" r="3484" b="49292"/>
          <a:stretch/>
        </p:blipFill>
        <p:spPr>
          <a:xfrm>
            <a:off x="2682993" y="5019794"/>
            <a:ext cx="3667007" cy="45406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ED73475-E6B1-4006-86F9-E7A03D9A1E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75" b="78461"/>
          <a:stretch/>
        </p:blipFill>
        <p:spPr>
          <a:xfrm>
            <a:off x="77194" y="6930147"/>
            <a:ext cx="6283606" cy="62753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01265A3-A6F6-4C8A-96DE-FA7FFB845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3" y="55277"/>
            <a:ext cx="4872942" cy="6028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7FEF87F-C39B-4B2F-8042-E7F40C951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4" y="4973877"/>
            <a:ext cx="2577629" cy="5155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C40FC98-DAD0-496F-BCE7-F185A441FA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8303"/>
          <a:stretch/>
        </p:blipFill>
        <p:spPr>
          <a:xfrm>
            <a:off x="276873" y="5690234"/>
            <a:ext cx="2580518" cy="11464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63A5273-AF83-40B2-AE5F-C64FA0CF12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2255"/>
          <a:stretch/>
        </p:blipFill>
        <p:spPr>
          <a:xfrm>
            <a:off x="3360405" y="5637288"/>
            <a:ext cx="2580517" cy="70137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998C08-A1A4-4E5D-AA84-AF84015A88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153" y="5111417"/>
            <a:ext cx="553025" cy="24044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8849D50-BD03-4C6C-80EC-9AA0928F84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1285" y="686499"/>
            <a:ext cx="3599727" cy="6963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2B6C6A0-421B-4D70-A8C9-D8910BE06FE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2585"/>
          <a:stretch/>
        </p:blipFill>
        <p:spPr>
          <a:xfrm>
            <a:off x="135465" y="7551809"/>
            <a:ext cx="5486400" cy="184038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11F0A9B-2880-4D0B-97A2-278F7F01A4C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1095" r="30326"/>
          <a:stretch/>
        </p:blipFill>
        <p:spPr>
          <a:xfrm>
            <a:off x="135465" y="9375779"/>
            <a:ext cx="3822581" cy="4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9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7858FD9-A00B-435A-8825-F974DD02880C}"/>
              </a:ext>
            </a:extLst>
          </p:cNvPr>
          <p:cNvSpPr/>
          <p:nvPr/>
        </p:nvSpPr>
        <p:spPr>
          <a:xfrm>
            <a:off x="3449636" y="7647938"/>
            <a:ext cx="3230566" cy="2192995"/>
          </a:xfrm>
          <a:prstGeom prst="rect">
            <a:avLst/>
          </a:prstGeom>
          <a:noFill/>
          <a:ln w="95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14B2DC8-D041-49A5-9CC3-9B1DDEA4A9FC}"/>
              </a:ext>
            </a:extLst>
          </p:cNvPr>
          <p:cNvSpPr/>
          <p:nvPr/>
        </p:nvSpPr>
        <p:spPr>
          <a:xfrm>
            <a:off x="3449636" y="5126462"/>
            <a:ext cx="3230566" cy="2484167"/>
          </a:xfrm>
          <a:prstGeom prst="rect">
            <a:avLst/>
          </a:prstGeom>
          <a:noFill/>
          <a:ln w="95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8365511-A708-40C1-B935-C28DA2A3C0B9}"/>
              </a:ext>
            </a:extLst>
          </p:cNvPr>
          <p:cNvSpPr/>
          <p:nvPr/>
        </p:nvSpPr>
        <p:spPr>
          <a:xfrm>
            <a:off x="3449636" y="2553525"/>
            <a:ext cx="3230566" cy="2536929"/>
          </a:xfrm>
          <a:prstGeom prst="rect">
            <a:avLst/>
          </a:prstGeom>
          <a:noFill/>
          <a:ln w="95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52E2823-95DF-4595-8C42-3265B64F376B}"/>
              </a:ext>
            </a:extLst>
          </p:cNvPr>
          <p:cNvSpPr/>
          <p:nvPr/>
        </p:nvSpPr>
        <p:spPr>
          <a:xfrm>
            <a:off x="3444556" y="78672"/>
            <a:ext cx="3230566" cy="2406869"/>
          </a:xfrm>
          <a:prstGeom prst="rect">
            <a:avLst/>
          </a:prstGeom>
          <a:noFill/>
          <a:ln w="95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02BE2F-4A59-4A25-93B9-9C5185495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5" t="10281" r="12750" b="17601"/>
          <a:stretch/>
        </p:blipFill>
        <p:spPr>
          <a:xfrm>
            <a:off x="4068452" y="504288"/>
            <a:ext cx="1957204" cy="12984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CAC5B0C-C99A-4C4C-9969-FA3A52694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1" t="2290" r="-1839" b="632"/>
          <a:stretch/>
        </p:blipFill>
        <p:spPr>
          <a:xfrm>
            <a:off x="4081590" y="3014838"/>
            <a:ext cx="1957204" cy="129846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103F077-DC58-4153-943E-49F244F879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1261" t="2040" r="801" b="10111"/>
          <a:stretch/>
        </p:blipFill>
        <p:spPr>
          <a:xfrm>
            <a:off x="921633" y="398711"/>
            <a:ext cx="1873117" cy="129846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73D9DC6-9096-44DA-AA0A-DC2C82C699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49" t="4808" r="15265" b="21327"/>
          <a:stretch/>
        </p:blipFill>
        <p:spPr>
          <a:xfrm>
            <a:off x="999480" y="3014838"/>
            <a:ext cx="1872699" cy="1298465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80B0414-DE3E-474A-8EDE-9E784DD7022D}"/>
              </a:ext>
            </a:extLst>
          </p:cNvPr>
          <p:cNvSpPr/>
          <p:nvPr/>
        </p:nvSpPr>
        <p:spPr>
          <a:xfrm>
            <a:off x="219904" y="26729"/>
            <a:ext cx="3230566" cy="2456149"/>
          </a:xfrm>
          <a:prstGeom prst="rect">
            <a:avLst/>
          </a:prstGeom>
          <a:noFill/>
          <a:ln w="95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CDC6FD-630E-4813-9064-42BE5E7517B0}"/>
              </a:ext>
            </a:extLst>
          </p:cNvPr>
          <p:cNvSpPr txBox="1"/>
          <p:nvPr/>
        </p:nvSpPr>
        <p:spPr>
          <a:xfrm>
            <a:off x="167651" y="4371364"/>
            <a:ext cx="376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清涼感のある強い香りが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特徴。</a:t>
            </a:r>
            <a:r>
              <a:rPr kumimoji="1"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肉や魚料理、</a:t>
            </a:r>
            <a:endParaRPr kumimoji="1" lang="en-US" altLang="ja-JP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パスタ</a:t>
            </a:r>
            <a:r>
              <a: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kumimoji="1"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ピザなど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幅広く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活躍する。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中でもトマトとの相性は抜群。</a:t>
            </a:r>
            <a:endParaRPr kumimoji="1"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087B0B6-27BA-4757-BF19-06B85A272CAE}"/>
              </a:ext>
            </a:extLst>
          </p:cNvPr>
          <p:cNvSpPr txBox="1"/>
          <p:nvPr/>
        </p:nvSpPr>
        <p:spPr>
          <a:xfrm>
            <a:off x="3486651" y="4384547"/>
            <a:ext cx="351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スッキリとした強い香りが</a:t>
            </a:r>
            <a:r>
              <a:rPr kumimoji="1"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特徴。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肉や魚など</a:t>
            </a:r>
            <a:endParaRPr lang="en-US" altLang="ja-JP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クセ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のある食材の臭み消しや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、淡白な素材の</a:t>
            </a:r>
            <a:endParaRPr lang="en-US" altLang="ja-JP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香りづけ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に使われることが多い。</a:t>
            </a:r>
            <a:endParaRPr kumimoji="1"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6BA79EB-EEA1-49E9-8869-B13ADA98A0C8}"/>
              </a:ext>
            </a:extLst>
          </p:cNvPr>
          <p:cNvSpPr txBox="1"/>
          <p:nvPr/>
        </p:nvSpPr>
        <p:spPr>
          <a:xfrm>
            <a:off x="206653" y="1775588"/>
            <a:ext cx="318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ピリッとした辛みとゴマ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に似た</a:t>
            </a:r>
            <a:r>
              <a:rPr kumimoji="1"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風味がある。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サラダ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やパスタ、肉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料理の付け合わせ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など幅広く使われる。</a:t>
            </a:r>
            <a:endParaRPr kumimoji="1"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937499-DA2D-48E3-BFEE-82AAD27F782F}"/>
              </a:ext>
            </a:extLst>
          </p:cNvPr>
          <p:cNvSpPr txBox="1"/>
          <p:nvPr/>
        </p:nvSpPr>
        <p:spPr>
          <a:xfrm>
            <a:off x="3473032" y="1837405"/>
            <a:ext cx="347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甘くて爽やかな香りを持ち、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葉が柔らかい</a:t>
            </a:r>
            <a:endParaRPr lang="en-US" altLang="ja-JP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のが特徴。葉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にレースの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ようなかわいらしい</a:t>
            </a:r>
            <a:endParaRPr lang="en-US" altLang="ja-JP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繊細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な切れ込みがある。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7F186FB-236D-47F8-A81F-3B250E24F1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349" t="18721" r="16826" b="25787"/>
          <a:stretch/>
        </p:blipFill>
        <p:spPr>
          <a:xfrm>
            <a:off x="865775" y="5508771"/>
            <a:ext cx="2013124" cy="1298465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04B1531B-390F-4317-9358-7FE3F6205E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09" t="1829" r="-3309" b="1072"/>
          <a:stretch/>
        </p:blipFill>
        <p:spPr>
          <a:xfrm>
            <a:off x="916828" y="7958446"/>
            <a:ext cx="1903144" cy="12626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35959860-B3C6-4A78-91C9-DF9485F22E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410" t="12170" r="10410" b="7479"/>
          <a:stretch/>
        </p:blipFill>
        <p:spPr>
          <a:xfrm>
            <a:off x="4229733" y="7943169"/>
            <a:ext cx="1820973" cy="12626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A4CF18F3-6422-4291-8193-3314C24C119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170" t="12243" r="15528" b="23519"/>
          <a:stretch/>
        </p:blipFill>
        <p:spPr>
          <a:xfrm>
            <a:off x="4133153" y="5545901"/>
            <a:ext cx="1872699" cy="1298465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D6B7643-358D-48A3-80C0-3A0343C9E207}"/>
              </a:ext>
            </a:extLst>
          </p:cNvPr>
          <p:cNvSpPr txBox="1"/>
          <p:nvPr/>
        </p:nvSpPr>
        <p:spPr>
          <a:xfrm>
            <a:off x="206653" y="6880374"/>
            <a:ext cx="330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爽やかな香りとほろ苦さが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特徴。魚介類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との相性が良いこと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から、「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魚の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ハーブ」</a:t>
            </a:r>
            <a:endParaRPr lang="en-US" altLang="ja-JP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とも言われる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32AFAFC-4624-497E-9079-7B247BD7BC73}"/>
              </a:ext>
            </a:extLst>
          </p:cNvPr>
          <p:cNvSpPr txBox="1"/>
          <p:nvPr/>
        </p:nvSpPr>
        <p:spPr>
          <a:xfrm>
            <a:off x="3520934" y="6906050"/>
            <a:ext cx="303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一般的なパセリに比べて、</a:t>
            </a:r>
            <a:r>
              <a:rPr kumimoji="1"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葉も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茎も</a:t>
            </a:r>
            <a:endParaRPr lang="en-US" altLang="ja-JP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やわらかく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、苦味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も少ないため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口当たりが良い。</a:t>
            </a:r>
            <a:endParaRPr kumimoji="1"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E1C9A51-339D-48D5-9131-3E261C539937}"/>
              </a:ext>
            </a:extLst>
          </p:cNvPr>
          <p:cNvSpPr/>
          <p:nvPr/>
        </p:nvSpPr>
        <p:spPr>
          <a:xfrm>
            <a:off x="211921" y="2501582"/>
            <a:ext cx="3230566" cy="2588872"/>
          </a:xfrm>
          <a:prstGeom prst="rect">
            <a:avLst/>
          </a:prstGeom>
          <a:noFill/>
          <a:ln w="95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A23E9CF-EBF2-4BAD-A026-871826EFE3ED}"/>
              </a:ext>
            </a:extLst>
          </p:cNvPr>
          <p:cNvSpPr/>
          <p:nvPr/>
        </p:nvSpPr>
        <p:spPr>
          <a:xfrm>
            <a:off x="211921" y="5100645"/>
            <a:ext cx="3230566" cy="2588872"/>
          </a:xfrm>
          <a:prstGeom prst="rect">
            <a:avLst/>
          </a:prstGeom>
          <a:noFill/>
          <a:ln w="95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AD0CC14-ABA5-4952-9BD0-6F2ACA6CF78D}"/>
              </a:ext>
            </a:extLst>
          </p:cNvPr>
          <p:cNvSpPr/>
          <p:nvPr/>
        </p:nvSpPr>
        <p:spPr>
          <a:xfrm>
            <a:off x="211921" y="7582522"/>
            <a:ext cx="3230566" cy="2252737"/>
          </a:xfrm>
          <a:prstGeom prst="rect">
            <a:avLst/>
          </a:prstGeom>
          <a:noFill/>
          <a:ln w="95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CC170DD-B348-415F-98A7-A2B260158974}"/>
              </a:ext>
            </a:extLst>
          </p:cNvPr>
          <p:cNvSpPr txBox="1"/>
          <p:nvPr/>
        </p:nvSpPr>
        <p:spPr>
          <a:xfrm>
            <a:off x="179001" y="9243078"/>
            <a:ext cx="376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食材や調理方法を選ばないため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、幅広い</a:t>
            </a:r>
            <a:endParaRPr lang="en-US" altLang="ja-JP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メニュー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に使用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できる。野菜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との相性も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よく、</a:t>
            </a:r>
            <a:endParaRPr lang="en-US" altLang="ja-JP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少し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加えるだけで爽やかな香りが楽しめる。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31DF641-F3A5-4500-8F11-0B1D02DD8F17}"/>
              </a:ext>
            </a:extLst>
          </p:cNvPr>
          <p:cNvSpPr txBox="1"/>
          <p:nvPr/>
        </p:nvSpPr>
        <p:spPr>
          <a:xfrm>
            <a:off x="3462716" y="9243078"/>
            <a:ext cx="330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清涼感は控えめでほのかに甘みが感じられる。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砂糖との相性</a:t>
            </a:r>
            <a:r>
              <a:rPr lang="ja-JP" altLang="en-US" sz="12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が良くデザートによく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使われる。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6483E37-3878-4C88-A90F-265444C7E5B4}"/>
              </a:ext>
            </a:extLst>
          </p:cNvPr>
          <p:cNvSpPr/>
          <p:nvPr/>
        </p:nvSpPr>
        <p:spPr>
          <a:xfrm>
            <a:off x="208892" y="5085278"/>
            <a:ext cx="6492667" cy="379879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4F868E3-316F-4B69-9A9F-01A4E3E8B8A5}"/>
              </a:ext>
            </a:extLst>
          </p:cNvPr>
          <p:cNvSpPr txBox="1"/>
          <p:nvPr/>
        </p:nvSpPr>
        <p:spPr>
          <a:xfrm>
            <a:off x="491682" y="5129333"/>
            <a:ext cx="262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ディル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485D796-232B-4BD9-851C-D2744E4930A2}"/>
              </a:ext>
            </a:extLst>
          </p:cNvPr>
          <p:cNvSpPr txBox="1"/>
          <p:nvPr/>
        </p:nvSpPr>
        <p:spPr>
          <a:xfrm>
            <a:off x="3494315" y="5132340"/>
            <a:ext cx="2621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イタリアンパセリ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8BDFBE7-FBF7-4D9B-A9C9-009741C58A49}"/>
              </a:ext>
            </a:extLst>
          </p:cNvPr>
          <p:cNvSpPr/>
          <p:nvPr/>
        </p:nvSpPr>
        <p:spPr>
          <a:xfrm>
            <a:off x="206653" y="2500561"/>
            <a:ext cx="6480698" cy="431253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76F7DE7-59D5-4B38-86CF-E71F21450625}"/>
              </a:ext>
            </a:extLst>
          </p:cNvPr>
          <p:cNvSpPr txBox="1"/>
          <p:nvPr/>
        </p:nvSpPr>
        <p:spPr>
          <a:xfrm>
            <a:off x="258905" y="2552826"/>
            <a:ext cx="3230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バジル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D4257F4-8639-45C8-AFE7-23EC36CB4BD9}"/>
              </a:ext>
            </a:extLst>
          </p:cNvPr>
          <p:cNvSpPr txBox="1"/>
          <p:nvPr/>
        </p:nvSpPr>
        <p:spPr>
          <a:xfrm>
            <a:off x="3565647" y="2552614"/>
            <a:ext cx="2678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ローズマリー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D550A5-AD73-4625-AD45-B30A3F1DC3ED}"/>
              </a:ext>
            </a:extLst>
          </p:cNvPr>
          <p:cNvSpPr/>
          <p:nvPr/>
        </p:nvSpPr>
        <p:spPr>
          <a:xfrm>
            <a:off x="219904" y="26408"/>
            <a:ext cx="6481298" cy="40714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16F0E38-D8CB-4CC8-8C16-EF2E34FCBD2D}"/>
              </a:ext>
            </a:extLst>
          </p:cNvPr>
          <p:cNvSpPr txBox="1"/>
          <p:nvPr/>
        </p:nvSpPr>
        <p:spPr>
          <a:xfrm>
            <a:off x="219904" y="78672"/>
            <a:ext cx="323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ルッコラ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009D956-9A48-43D6-9DBC-7A2730010342}"/>
              </a:ext>
            </a:extLst>
          </p:cNvPr>
          <p:cNvSpPr txBox="1"/>
          <p:nvPr/>
        </p:nvSpPr>
        <p:spPr>
          <a:xfrm>
            <a:off x="3389355" y="65066"/>
            <a:ext cx="3250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チャービル 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セルフィーユ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92BCFC0-2598-4EBA-8F0C-794AB81723E4}"/>
              </a:ext>
            </a:extLst>
          </p:cNvPr>
          <p:cNvSpPr/>
          <p:nvPr/>
        </p:nvSpPr>
        <p:spPr>
          <a:xfrm>
            <a:off x="208892" y="7543446"/>
            <a:ext cx="6492667" cy="379879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505BF31-90E4-488D-8A29-0C788B1505EF}"/>
              </a:ext>
            </a:extLst>
          </p:cNvPr>
          <p:cNvSpPr txBox="1"/>
          <p:nvPr/>
        </p:nvSpPr>
        <p:spPr>
          <a:xfrm>
            <a:off x="664044" y="7582523"/>
            <a:ext cx="262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タイム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D631DF2-81CD-4C94-A765-F89F51D5CD6C}"/>
              </a:ext>
            </a:extLst>
          </p:cNvPr>
          <p:cNvSpPr txBox="1"/>
          <p:nvPr/>
        </p:nvSpPr>
        <p:spPr>
          <a:xfrm>
            <a:off x="3898210" y="7582524"/>
            <a:ext cx="2621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スペアミント</a:t>
            </a:r>
          </a:p>
        </p:txBody>
      </p:sp>
    </p:spTree>
    <p:extLst>
      <p:ext uri="{BB962C8B-B14F-4D97-AF65-F5344CB8AC3E}">
        <p14:creationId xmlns:p14="http://schemas.microsoft.com/office/powerpoint/2010/main" val="171775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21621</TotalTime>
  <Words>319</Words>
  <Application>Microsoft Office PowerPoint</Application>
  <PresentationFormat>A4 210 x 297 mm</PresentationFormat>
  <Paragraphs>31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Meiryo UI</vt:lpstr>
      <vt:lpstr>メイリオ</vt:lpstr>
      <vt:lpstr>游ゴシック</vt:lpstr>
      <vt:lpstr>游ゴシック体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飯塚 麻衣</dc:creator>
  <cp:lastModifiedBy>office</cp:lastModifiedBy>
  <cp:revision>302</cp:revision>
  <cp:lastPrinted>2024-10-31T01:29:19Z</cp:lastPrinted>
  <dcterms:created xsi:type="dcterms:W3CDTF">2024-04-26T03:47:14Z</dcterms:created>
  <dcterms:modified xsi:type="dcterms:W3CDTF">2025-02-26T01:25:55Z</dcterms:modified>
</cp:coreProperties>
</file>